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435" r:id="rId5"/>
    <p:sldId id="2453" r:id="rId6"/>
    <p:sldId id="2454" r:id="rId7"/>
    <p:sldId id="2455" r:id="rId8"/>
    <p:sldId id="2456" r:id="rId9"/>
    <p:sldId id="2485" r:id="rId10"/>
    <p:sldId id="2486" r:id="rId11"/>
    <p:sldId id="2487" r:id="rId12"/>
    <p:sldId id="2451" r:id="rId13"/>
    <p:sldId id="2462" r:id="rId14"/>
    <p:sldId id="2463" r:id="rId15"/>
    <p:sldId id="2464" r:id="rId16"/>
    <p:sldId id="2466" r:id="rId17"/>
    <p:sldId id="2467" r:id="rId18"/>
    <p:sldId id="2452" r:id="rId19"/>
    <p:sldId id="2442" r:id="rId20"/>
    <p:sldId id="2469" r:id="rId21"/>
    <p:sldId id="2443" r:id="rId22"/>
    <p:sldId id="2470" r:id="rId23"/>
    <p:sldId id="2444" r:id="rId24"/>
    <p:sldId id="2497" r:id="rId25"/>
    <p:sldId id="2471" r:id="rId26"/>
    <p:sldId id="2498" r:id="rId27"/>
    <p:sldId id="2446" r:id="rId28"/>
    <p:sldId id="2472" r:id="rId29"/>
    <p:sldId id="2473" r:id="rId30"/>
    <p:sldId id="2474" r:id="rId31"/>
    <p:sldId id="2447" r:id="rId32"/>
    <p:sldId id="2479" r:id="rId33"/>
    <p:sldId id="2476" r:id="rId34"/>
    <p:sldId id="2478" r:id="rId35"/>
    <p:sldId id="2480" r:id="rId36"/>
    <p:sldId id="2481" r:id="rId37"/>
    <p:sldId id="2488" r:id="rId38"/>
    <p:sldId id="2489" r:id="rId39"/>
    <p:sldId id="2490" r:id="rId40"/>
    <p:sldId id="2491" r:id="rId41"/>
    <p:sldId id="2492" r:id="rId42"/>
    <p:sldId id="2493" r:id="rId43"/>
    <p:sldId id="2482" r:id="rId44"/>
    <p:sldId id="2494" r:id="rId45"/>
    <p:sldId id="2495" r:id="rId46"/>
    <p:sldId id="2496" r:id="rId47"/>
    <p:sldId id="244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2F3342"/>
    <a:srgbClr val="A53F52"/>
    <a:srgbClr val="2C2153"/>
    <a:srgbClr val="E99757"/>
    <a:srgbClr val="010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4" autoAdjust="0"/>
  </p:normalViewPr>
  <p:slideViewPr>
    <p:cSldViewPr snapToGrid="0">
      <p:cViewPr>
        <p:scale>
          <a:sx n="81" d="100"/>
          <a:sy n="81" d="100"/>
        </p:scale>
        <p:origin x="-25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4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A27944-63F0-4B2F-AD45-448C6DF7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5DAC0D-26BC-4E19-94BF-7F158080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63BDE4-1CD0-AC4C-A2A9-C858427B0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365126"/>
            <a:ext cx="11002962" cy="481542"/>
          </a:xfrm>
        </p:spPr>
        <p:txBody>
          <a:bodyPr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67265051-1E5A-D844-BA21-38331551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429351"/>
            <a:ext cx="10989920" cy="4747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2914F6FF-E574-0340-AD3E-E6747297E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4519" y="961073"/>
            <a:ext cx="11002962" cy="353872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600">
                <a:solidFill>
                  <a:srgbClr val="898989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518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A27944-63F0-4B2F-AD45-448C6DF7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5DAC0D-26BC-4E19-94BF-7F158080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63BDE4-1CD0-AC4C-A2A9-C858427B0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67265051-1E5A-D844-BA21-38331551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690117"/>
            <a:ext cx="10989920" cy="448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1CCD8B1-7DA9-46E5-8EC4-7B1E0D7E9B20}"/>
              </a:ext>
            </a:extLst>
          </p:cNvPr>
          <p:cNvSpPr/>
          <p:nvPr userDrawn="1"/>
        </p:nvSpPr>
        <p:spPr>
          <a:xfrm>
            <a:off x="6084094" y="1189038"/>
            <a:ext cx="6107906" cy="5668962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1189038"/>
            <a:ext cx="6096000" cy="566896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DA91F3-AE43-4DDA-AB24-49CF87963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1827972"/>
            <a:ext cx="5157787" cy="494506"/>
          </a:xfrm>
        </p:spPr>
        <p:txBody>
          <a:bodyPr lIns="0" tIns="0" rIns="0" bIns="0" anchor="ctr"/>
          <a:lstStyle>
            <a:lvl1pPr marL="0" indent="0">
              <a:buNone/>
              <a:defRPr sz="2400" b="0" spc="6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A648F6-CDB4-4032-9F98-6ED11F980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2342356"/>
            <a:ext cx="5157787" cy="3684588"/>
          </a:xfr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8F648F-0299-4352-914D-9ACEEF6FE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1827972"/>
            <a:ext cx="5183188" cy="494506"/>
          </a:xfrm>
        </p:spPr>
        <p:txBody>
          <a:bodyPr lIns="0" tIns="0" rIns="0" bIns="0" anchor="ctr"/>
          <a:lstStyle>
            <a:lvl1pPr marL="0" indent="0">
              <a:buNone/>
              <a:defRPr sz="2400" b="0" spc="6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5215A19-FA39-4BD0-87C2-8DA3B8C58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2342356"/>
            <a:ext cx="5183188" cy="3684588"/>
          </a:xfr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=""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1CCD8B1-7DA9-46E5-8EC4-7B1E0D7E9B20}"/>
              </a:ext>
            </a:extLst>
          </p:cNvPr>
          <p:cNvSpPr/>
          <p:nvPr userDrawn="1"/>
        </p:nvSpPr>
        <p:spPr>
          <a:xfrm>
            <a:off x="6084094" y="1189038"/>
            <a:ext cx="6107906" cy="5668962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1189038"/>
            <a:ext cx="6096000" cy="566896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=""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2B178DD2-BCD4-4E9E-8EAA-0A3AB74C6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519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0B7D881D-13DE-4377-AA74-0EBFD9C99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881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84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0"/>
            <a:ext cx="5032374" cy="6858000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01277"/>
            <a:ext cx="3932238" cy="1583703"/>
          </a:xfrm>
        </p:spPr>
        <p:txBody>
          <a:bodyPr>
            <a:normAutofit/>
          </a:bodyPr>
          <a:lstStyle>
            <a:lvl1pPr algn="l">
              <a:defRPr sz="36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=""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1B8C1683-B5FA-422D-82FD-3E04C0D01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0552"/>
            <a:ext cx="3932237" cy="338843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64332CC6-AF18-49EE-9933-50E3E93F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01277"/>
            <a:ext cx="6565106" cy="50597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079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0"/>
            <a:ext cx="5032374" cy="6858000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01277"/>
            <a:ext cx="3932238" cy="1583703"/>
          </a:xfrm>
        </p:spPr>
        <p:txBody>
          <a:bodyPr>
            <a:normAutofit/>
          </a:bodyPr>
          <a:lstStyle>
            <a:lvl1pPr algn="l">
              <a:defRPr sz="36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=""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73C3E625-3996-4407-8E4D-475EF610D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4980"/>
            <a:ext cx="3932237" cy="34840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E87E45D5-103F-4407-822F-E7FAE02D6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01277"/>
            <a:ext cx="6565106" cy="5059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18662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DB0C003-2795-4473-BA28-C10CB461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A626D5-ACB5-4E77-B485-5F611FBC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3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D712C6-2A37-4F08-AF12-D70F8C80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01219AD9-34B1-4C27-8648-E7D7C69C0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365" y="3013675"/>
            <a:ext cx="10787270" cy="830649"/>
          </a:xfrm>
        </p:spPr>
        <p:txBody>
          <a:bodyPr anchor="ctr"/>
          <a:lstStyle>
            <a:lvl1pPr algn="ctr">
              <a:defRPr sz="60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40849B93-E2CE-4654-9EC7-7DFA141A55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70275" y="3890624"/>
            <a:ext cx="5251450" cy="36512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242487" y="683328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230B2C-7250-4568-96CF-7E5A34B3C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625512"/>
            <a:ext cx="4018722" cy="4636392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="" xmlns:a16="http://schemas.microsoft.com/office/drawing/2014/main" id="{86917B65-8F50-454E-AF7E-D53FE2DE8F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9878"/>
            <a:ext cx="7406905" cy="6866810"/>
          </a:xfrm>
          <a:custGeom>
            <a:avLst/>
            <a:gdLst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2000 w 5251939"/>
              <a:gd name="connsiteY12" fmla="*/ 4878432 h 4878432"/>
              <a:gd name="connsiteX13" fmla="*/ 4570834 w 5251939"/>
              <a:gd name="connsiteY13" fmla="*/ 4878432 h 4878432"/>
              <a:gd name="connsiteX14" fmla="*/ 4570834 w 5251939"/>
              <a:gd name="connsiteY14" fmla="*/ 3563909 h 4878432"/>
              <a:gd name="connsiteX15" fmla="*/ 3890895 w 5251939"/>
              <a:gd name="connsiteY15" fmla="*/ 3563909 h 4878432"/>
              <a:gd name="connsiteX16" fmla="*/ 3890895 w 5251939"/>
              <a:gd name="connsiteY16" fmla="*/ 4878432 h 4878432"/>
              <a:gd name="connsiteX17" fmla="*/ 3297114 w 5251939"/>
              <a:gd name="connsiteY17" fmla="*/ 4878432 h 4878432"/>
              <a:gd name="connsiteX18" fmla="*/ 3297114 w 5251939"/>
              <a:gd name="connsiteY18" fmla="*/ 3911406 h 4878432"/>
              <a:gd name="connsiteX19" fmla="*/ 2617175 w 5251939"/>
              <a:gd name="connsiteY19" fmla="*/ 3911406 h 4878432"/>
              <a:gd name="connsiteX20" fmla="*/ 2617175 w 5251939"/>
              <a:gd name="connsiteY20" fmla="*/ 4324451 h 4878432"/>
              <a:gd name="connsiteX21" fmla="*/ 1968893 w 5251939"/>
              <a:gd name="connsiteY21" fmla="*/ 4324451 h 4878432"/>
              <a:gd name="connsiteX22" fmla="*/ 1968893 w 5251939"/>
              <a:gd name="connsiteY22" fmla="*/ 4878432 h 4878432"/>
              <a:gd name="connsiteX23" fmla="*/ 1312985 w 5251939"/>
              <a:gd name="connsiteY23" fmla="*/ 4878432 h 4878432"/>
              <a:gd name="connsiteX24" fmla="*/ 1312985 w 5251939"/>
              <a:gd name="connsiteY24" fmla="*/ 4324451 h 4878432"/>
              <a:gd name="connsiteX25" fmla="*/ 642230 w 5251939"/>
              <a:gd name="connsiteY25" fmla="*/ 4324451 h 4878432"/>
              <a:gd name="connsiteX26" fmla="*/ 642230 w 5251939"/>
              <a:gd name="connsiteY26" fmla="*/ 3624890 h 4878432"/>
              <a:gd name="connsiteX27" fmla="*/ 0 w 5251939"/>
              <a:gd name="connsiteY27" fmla="*/ 3624890 h 4878432"/>
              <a:gd name="connsiteX28" fmla="*/ 0 w 5251939"/>
              <a:gd name="connsiteY28" fmla="*/ 375409 h 4878432"/>
              <a:gd name="connsiteX29" fmla="*/ 633046 w 5251939"/>
              <a:gd name="connsiteY29" fmla="*/ 375409 h 4878432"/>
              <a:gd name="connsiteX30" fmla="*/ 633046 w 5251939"/>
              <a:gd name="connsiteY30" fmla="*/ 1379096 h 4878432"/>
              <a:gd name="connsiteX31" fmla="*/ 1312985 w 5251939"/>
              <a:gd name="connsiteY31" fmla="*/ 1379096 h 4878432"/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2000 w 5251939"/>
              <a:gd name="connsiteY12" fmla="*/ 4878432 h 4878432"/>
              <a:gd name="connsiteX13" fmla="*/ 4570834 w 5251939"/>
              <a:gd name="connsiteY13" fmla="*/ 3563909 h 4878432"/>
              <a:gd name="connsiteX14" fmla="*/ 3890895 w 5251939"/>
              <a:gd name="connsiteY14" fmla="*/ 3563909 h 4878432"/>
              <a:gd name="connsiteX15" fmla="*/ 3890895 w 5251939"/>
              <a:gd name="connsiteY15" fmla="*/ 4878432 h 4878432"/>
              <a:gd name="connsiteX16" fmla="*/ 3297114 w 5251939"/>
              <a:gd name="connsiteY16" fmla="*/ 4878432 h 4878432"/>
              <a:gd name="connsiteX17" fmla="*/ 3297114 w 5251939"/>
              <a:gd name="connsiteY17" fmla="*/ 3911406 h 4878432"/>
              <a:gd name="connsiteX18" fmla="*/ 2617175 w 5251939"/>
              <a:gd name="connsiteY18" fmla="*/ 3911406 h 4878432"/>
              <a:gd name="connsiteX19" fmla="*/ 2617175 w 5251939"/>
              <a:gd name="connsiteY19" fmla="*/ 4324451 h 4878432"/>
              <a:gd name="connsiteX20" fmla="*/ 1968893 w 5251939"/>
              <a:gd name="connsiteY20" fmla="*/ 4324451 h 4878432"/>
              <a:gd name="connsiteX21" fmla="*/ 1968893 w 5251939"/>
              <a:gd name="connsiteY21" fmla="*/ 4878432 h 4878432"/>
              <a:gd name="connsiteX22" fmla="*/ 1312985 w 5251939"/>
              <a:gd name="connsiteY22" fmla="*/ 4878432 h 4878432"/>
              <a:gd name="connsiteX23" fmla="*/ 1312985 w 5251939"/>
              <a:gd name="connsiteY23" fmla="*/ 4324451 h 4878432"/>
              <a:gd name="connsiteX24" fmla="*/ 642230 w 5251939"/>
              <a:gd name="connsiteY24" fmla="*/ 4324451 h 4878432"/>
              <a:gd name="connsiteX25" fmla="*/ 642230 w 5251939"/>
              <a:gd name="connsiteY25" fmla="*/ 3624890 h 4878432"/>
              <a:gd name="connsiteX26" fmla="*/ 0 w 5251939"/>
              <a:gd name="connsiteY26" fmla="*/ 3624890 h 4878432"/>
              <a:gd name="connsiteX27" fmla="*/ 0 w 5251939"/>
              <a:gd name="connsiteY27" fmla="*/ 375409 h 4878432"/>
              <a:gd name="connsiteX28" fmla="*/ 633046 w 5251939"/>
              <a:gd name="connsiteY28" fmla="*/ 375409 h 4878432"/>
              <a:gd name="connsiteX29" fmla="*/ 633046 w 5251939"/>
              <a:gd name="connsiteY29" fmla="*/ 1379096 h 4878432"/>
              <a:gd name="connsiteX30" fmla="*/ 1312985 w 5251939"/>
              <a:gd name="connsiteY30" fmla="*/ 1379096 h 4878432"/>
              <a:gd name="connsiteX31" fmla="*/ 1312985 w 5251939"/>
              <a:gd name="connsiteY31" fmla="*/ 0 h 4878432"/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0834 w 5251939"/>
              <a:gd name="connsiteY12" fmla="*/ 3563909 h 4878432"/>
              <a:gd name="connsiteX13" fmla="*/ 3890895 w 5251939"/>
              <a:gd name="connsiteY13" fmla="*/ 3563909 h 4878432"/>
              <a:gd name="connsiteX14" fmla="*/ 3890895 w 5251939"/>
              <a:gd name="connsiteY14" fmla="*/ 4878432 h 4878432"/>
              <a:gd name="connsiteX15" fmla="*/ 3297114 w 5251939"/>
              <a:gd name="connsiteY15" fmla="*/ 4878432 h 4878432"/>
              <a:gd name="connsiteX16" fmla="*/ 3297114 w 5251939"/>
              <a:gd name="connsiteY16" fmla="*/ 3911406 h 4878432"/>
              <a:gd name="connsiteX17" fmla="*/ 2617175 w 5251939"/>
              <a:gd name="connsiteY17" fmla="*/ 3911406 h 4878432"/>
              <a:gd name="connsiteX18" fmla="*/ 2617175 w 5251939"/>
              <a:gd name="connsiteY18" fmla="*/ 4324451 h 4878432"/>
              <a:gd name="connsiteX19" fmla="*/ 1968893 w 5251939"/>
              <a:gd name="connsiteY19" fmla="*/ 4324451 h 4878432"/>
              <a:gd name="connsiteX20" fmla="*/ 1968893 w 5251939"/>
              <a:gd name="connsiteY20" fmla="*/ 4878432 h 4878432"/>
              <a:gd name="connsiteX21" fmla="*/ 1312985 w 5251939"/>
              <a:gd name="connsiteY21" fmla="*/ 4878432 h 4878432"/>
              <a:gd name="connsiteX22" fmla="*/ 1312985 w 5251939"/>
              <a:gd name="connsiteY22" fmla="*/ 4324451 h 4878432"/>
              <a:gd name="connsiteX23" fmla="*/ 642230 w 5251939"/>
              <a:gd name="connsiteY23" fmla="*/ 4324451 h 4878432"/>
              <a:gd name="connsiteX24" fmla="*/ 642230 w 5251939"/>
              <a:gd name="connsiteY24" fmla="*/ 3624890 h 4878432"/>
              <a:gd name="connsiteX25" fmla="*/ 0 w 5251939"/>
              <a:gd name="connsiteY25" fmla="*/ 3624890 h 4878432"/>
              <a:gd name="connsiteX26" fmla="*/ 0 w 5251939"/>
              <a:gd name="connsiteY26" fmla="*/ 375409 h 4878432"/>
              <a:gd name="connsiteX27" fmla="*/ 633046 w 5251939"/>
              <a:gd name="connsiteY27" fmla="*/ 375409 h 4878432"/>
              <a:gd name="connsiteX28" fmla="*/ 633046 w 5251939"/>
              <a:gd name="connsiteY28" fmla="*/ 1379096 h 4878432"/>
              <a:gd name="connsiteX29" fmla="*/ 1312985 w 5251939"/>
              <a:gd name="connsiteY29" fmla="*/ 1379096 h 4878432"/>
              <a:gd name="connsiteX30" fmla="*/ 1312985 w 5251939"/>
              <a:gd name="connsiteY30" fmla="*/ 0 h 487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51939" h="4878432">
                <a:moveTo>
                  <a:pt x="1312985" y="0"/>
                </a:moveTo>
                <a:lnTo>
                  <a:pt x="1975340" y="0"/>
                </a:lnTo>
                <a:lnTo>
                  <a:pt x="1975340" y="982231"/>
                </a:lnTo>
                <a:lnTo>
                  <a:pt x="2648832" y="982231"/>
                </a:lnTo>
                <a:lnTo>
                  <a:pt x="2648832" y="1148083"/>
                </a:lnTo>
                <a:lnTo>
                  <a:pt x="3328771" y="1148083"/>
                </a:lnTo>
                <a:lnTo>
                  <a:pt x="3328771" y="0"/>
                </a:lnTo>
                <a:lnTo>
                  <a:pt x="4572000" y="0"/>
                </a:lnTo>
                <a:lnTo>
                  <a:pt x="4572000" y="1000460"/>
                </a:lnTo>
                <a:lnTo>
                  <a:pt x="5251939" y="1000460"/>
                </a:lnTo>
                <a:lnTo>
                  <a:pt x="5251939" y="4279967"/>
                </a:lnTo>
                <a:lnTo>
                  <a:pt x="4572000" y="4279967"/>
                </a:lnTo>
                <a:cubicBezTo>
                  <a:pt x="4571611" y="4041281"/>
                  <a:pt x="4571223" y="3802595"/>
                  <a:pt x="4570834" y="3563909"/>
                </a:cubicBezTo>
                <a:lnTo>
                  <a:pt x="3890895" y="3563909"/>
                </a:lnTo>
                <a:lnTo>
                  <a:pt x="3890895" y="4878432"/>
                </a:lnTo>
                <a:lnTo>
                  <a:pt x="3297114" y="4878432"/>
                </a:lnTo>
                <a:lnTo>
                  <a:pt x="3297114" y="3911406"/>
                </a:lnTo>
                <a:lnTo>
                  <a:pt x="2617175" y="3911406"/>
                </a:lnTo>
                <a:lnTo>
                  <a:pt x="2617175" y="4324451"/>
                </a:lnTo>
                <a:lnTo>
                  <a:pt x="1968893" y="4324451"/>
                </a:lnTo>
                <a:lnTo>
                  <a:pt x="1968893" y="4878432"/>
                </a:lnTo>
                <a:lnTo>
                  <a:pt x="1312985" y="4878432"/>
                </a:lnTo>
                <a:lnTo>
                  <a:pt x="1312985" y="4324451"/>
                </a:lnTo>
                <a:lnTo>
                  <a:pt x="642230" y="4324451"/>
                </a:lnTo>
                <a:lnTo>
                  <a:pt x="642230" y="3624890"/>
                </a:lnTo>
                <a:lnTo>
                  <a:pt x="0" y="3624890"/>
                </a:lnTo>
                <a:lnTo>
                  <a:pt x="0" y="375409"/>
                </a:lnTo>
                <a:lnTo>
                  <a:pt x="633046" y="375409"/>
                </a:lnTo>
                <a:lnTo>
                  <a:pt x="633046" y="1379096"/>
                </a:lnTo>
                <a:lnTo>
                  <a:pt x="1312985" y="1379096"/>
                </a:lnTo>
                <a:lnTo>
                  <a:pt x="1312985" y="0"/>
                </a:lnTo>
                <a:close/>
              </a:path>
            </a:pathLst>
          </a:cu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="" xmlns:a16="http://schemas.microsoft.com/office/drawing/2014/main" id="{75065C5E-8027-4266-B6BE-BA117C6F7AC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9116" y="1003687"/>
            <a:ext cx="3991884" cy="407670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20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59" name="Slide Number Placeholder 5">
            <a:extLst>
              <a:ext uri="{FF2B5EF4-FFF2-40B4-BE49-F238E27FC236}">
                <a16:creationId xmlns=""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8F64841-5495-4B23-A74E-409C28CB7AC1}"/>
              </a:ext>
            </a:extLst>
          </p:cNvPr>
          <p:cNvSpPr/>
          <p:nvPr userDrawn="1"/>
        </p:nvSpPr>
        <p:spPr>
          <a:xfrm>
            <a:off x="7415213" y="0"/>
            <a:ext cx="4776787" cy="684693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 anchor="ctr">
            <a:noAutofit/>
          </a:bodyPr>
          <a:lstStyle>
            <a:lvl1pPr algn="l"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625512"/>
            <a:ext cx="4018722" cy="4636392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9116" y="1003687"/>
            <a:ext cx="3991884" cy="407670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83349C3-B089-45CF-9643-0D25E70966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7415213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E7D247BC-E419-4355-8738-B9CE5CA19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Shape 61">
            <a:extLst>
              <a:ext uri="{FF2B5EF4-FFF2-40B4-BE49-F238E27FC236}">
                <a16:creationId xmlns="" xmlns:a16="http://schemas.microsoft.com/office/drawing/2014/main" id="{649B49FF-0FAA-4E6C-820C-B1F434911FDC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769575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7754" y="365125"/>
            <a:ext cx="6043246" cy="573989"/>
          </a:xfrm>
        </p:spPr>
        <p:txBody>
          <a:bodyPr anchor="ctr">
            <a:noAutofit/>
          </a:bodyPr>
          <a:lstStyle>
            <a:lvl1pPr algn="l">
              <a:defRPr sz="3600" spc="30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4" y="1625512"/>
            <a:ext cx="6043246" cy="463639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7754" y="1003687"/>
            <a:ext cx="6043246" cy="365125"/>
          </a:xfrm>
        </p:spPr>
        <p:txBody>
          <a:bodyPr anchor="ctr">
            <a:noAutofit/>
          </a:bodyPr>
          <a:lstStyle>
            <a:lvl1pPr marL="0" indent="0">
              <a:buNone/>
              <a:defRPr sz="20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40849B93-E2CE-4654-9EC7-7DFA141A55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04689" y="5038489"/>
            <a:ext cx="5933872" cy="36512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spc="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7E94348-3BFC-4B39-9C3B-628E777B98F4}"/>
              </a:ext>
            </a:extLst>
          </p:cNvPr>
          <p:cNvSpPr/>
          <p:nvPr userDrawn="1"/>
        </p:nvSpPr>
        <p:spPr>
          <a:xfrm>
            <a:off x="0" y="0"/>
            <a:ext cx="6107906" cy="6858000"/>
          </a:xfrm>
          <a:custGeom>
            <a:avLst/>
            <a:gdLst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610790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23338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593309 w 6107906"/>
              <a:gd name="connsiteY2" fmla="*/ 6848272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1517515 w 6107906"/>
              <a:gd name="connsiteY0" fmla="*/ 0 h 6858000"/>
              <a:gd name="connsiteX1" fmla="*/ 6107906 w 6107906"/>
              <a:gd name="connsiteY1" fmla="*/ 0 h 6858000"/>
              <a:gd name="connsiteX2" fmla="*/ 4593309 w 6107906"/>
              <a:gd name="connsiteY2" fmla="*/ 6848272 h 6858000"/>
              <a:gd name="connsiteX3" fmla="*/ 0 w 6107906"/>
              <a:gd name="connsiteY3" fmla="*/ 6858000 h 6858000"/>
              <a:gd name="connsiteX4" fmla="*/ 1517515 w 610790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906" h="6858000">
                <a:moveTo>
                  <a:pt x="1517515" y="0"/>
                </a:moveTo>
                <a:lnTo>
                  <a:pt x="6107906" y="0"/>
                </a:lnTo>
                <a:lnTo>
                  <a:pt x="4593309" y="6848272"/>
                </a:lnTo>
                <a:lnTo>
                  <a:pt x="0" y="6858000"/>
                </a:lnTo>
                <a:lnTo>
                  <a:pt x="1517515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01219AD9-34B1-4C27-8648-E7D7C69C0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689" y="1546699"/>
            <a:ext cx="5933872" cy="3491790"/>
          </a:xfrm>
        </p:spPr>
        <p:txBody>
          <a:bodyPr anchor="ctr"/>
          <a:lstStyle>
            <a:lvl1pPr algn="ctr">
              <a:defRPr sz="6000" b="1" spc="3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5731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AB66B20-A484-4A16-A015-2118F9AF2101}"/>
              </a:ext>
            </a:extLst>
          </p:cNvPr>
          <p:cNvSpPr/>
          <p:nvPr userDrawn="1"/>
        </p:nvSpPr>
        <p:spPr>
          <a:xfrm>
            <a:off x="0" y="0"/>
            <a:ext cx="6107906" cy="6858000"/>
          </a:xfrm>
          <a:custGeom>
            <a:avLst/>
            <a:gdLst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610790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23338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906" h="6858000">
                <a:moveTo>
                  <a:pt x="0" y="0"/>
                </a:moveTo>
                <a:lnTo>
                  <a:pt x="6107906" y="0"/>
                </a:lnTo>
                <a:lnTo>
                  <a:pt x="4233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45735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  <p:sldLayoutId id="2147483651" r:id="rId3"/>
    <p:sldLayoutId id="2147483668" r:id="rId4"/>
    <p:sldLayoutId id="2147483660" r:id="rId5"/>
    <p:sldLayoutId id="2147483664" r:id="rId6"/>
    <p:sldLayoutId id="2147483661" r:id="rId7"/>
    <p:sldLayoutId id="2147483674" r:id="rId8"/>
    <p:sldLayoutId id="2147483675" r:id="rId9"/>
    <p:sldLayoutId id="2147483673" r:id="rId10"/>
    <p:sldLayoutId id="2147483653" r:id="rId11"/>
    <p:sldLayoutId id="2147483670" r:id="rId12"/>
    <p:sldLayoutId id="2147483671" r:id="rId13"/>
    <p:sldLayoutId id="2147483672" r:id="rId14"/>
    <p:sldLayoutId id="2147483655" r:id="rId15"/>
    <p:sldLayoutId id="2147483666" r:id="rId16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K8K_xLKG5m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K8K_xLKG5m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zohRwHzu9gA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UudV1VdFtuQ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Gv6Zl_ESq-c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NFApcSocFDM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8K_xLKG5mk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 descr="Abstract Building">
            <a:extLst>
              <a:ext uri="{FF2B5EF4-FFF2-40B4-BE49-F238E27FC236}">
                <a16:creationId xmlns="" xmlns:a16="http://schemas.microsoft.com/office/drawing/2014/main" id="{CE10ABE1-BE78-4DEC-9C0A-46282D549D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 descr="Accent block">
            <a:extLst>
              <a:ext uri="{FF2B5EF4-FFF2-40B4-BE49-F238E27FC236}">
                <a16:creationId xmlns="" xmlns:a16="http://schemas.microsoft.com/office/drawing/2014/main" id="{979F9DAD-F6B0-4ECC-8632-4B5E050986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1023B">
                  <a:alpha val="70000"/>
                </a:srgbClr>
              </a:gs>
              <a:gs pos="100000">
                <a:srgbClr val="E99757">
                  <a:lumMod val="97000"/>
                  <a:lumOff val="3000"/>
                  <a:alpha val="70000"/>
                </a:srgbClr>
              </a:gs>
              <a:gs pos="50000">
                <a:srgbClr val="A53F52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3619499"/>
            <a:ext cx="10787270" cy="1272575"/>
          </a:xfrm>
        </p:spPr>
        <p:txBody>
          <a:bodyPr>
            <a:normAutofit fontScale="90000"/>
          </a:bodyPr>
          <a:lstStyle/>
          <a:p>
            <a:r>
              <a:rPr lang="en-US" cap="all" dirty="0">
                <a:solidFill>
                  <a:schemeClr val="bg1"/>
                </a:solidFill>
              </a:rPr>
              <a:t/>
            </a:r>
            <a:br>
              <a:rPr lang="en-US" cap="all" dirty="0">
                <a:solidFill>
                  <a:schemeClr val="bg1"/>
                </a:solidFill>
              </a:rPr>
            </a:br>
            <a:r>
              <a:rPr lang="en-US" cap="all" dirty="0"/>
              <a:t>Augmented Reality Apps  </a:t>
            </a:r>
            <a:r>
              <a:rPr lang="en-US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Caladea" panose="02040503050406030204" pitchFamily="18" charset="0"/>
              </a:rPr>
              <a:t/>
            </a:r>
            <a:br>
              <a:rPr lang="en-US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Caladea" panose="02040503050406030204" pitchFamily="18" charset="0"/>
              </a:rPr>
            </a:br>
            <a:endParaRPr lang="en-US" cap="all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074" y="4593023"/>
            <a:ext cx="11350625" cy="2160202"/>
          </a:xfrm>
        </p:spPr>
        <p:txBody>
          <a:bodyPr>
            <a:noAutofit/>
          </a:bodyPr>
          <a:lstStyle/>
          <a:p>
            <a:r>
              <a:rPr lang="en-US" sz="2800" cap="all" dirty="0"/>
              <a:t>The Next Gen Info Dev Deliverables</a:t>
            </a:r>
          </a:p>
          <a:p>
            <a:r>
              <a:rPr lang="en-US" sz="1600" cap="all" dirty="0"/>
              <a:t>Presented @ tcworld India, 2019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/>
              <a:t>Augmented Reality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4968793" cy="4747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adea" panose="02040503050406030204" pitchFamily="18" charset="0"/>
              </a:rPr>
              <a:t>If you have seen </a:t>
            </a:r>
            <a:r>
              <a:rPr lang="en-US" dirty="0" smtClean="0">
                <a:latin typeface="Caladea" panose="02040503050406030204" pitchFamily="18" charset="0"/>
              </a:rPr>
              <a:t>this, this,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1800" b="1" cap="all" spc="400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An introduction</a:t>
            </a:r>
          </a:p>
        </p:txBody>
      </p:sp>
      <p:pic>
        <p:nvPicPr>
          <p:cNvPr id="10" name="Picture 4" descr="Image result for terminator 2 judgment da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58" y="1448153"/>
            <a:ext cx="2312662" cy="324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rnold schwarzenegger snapchat fil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8" r="28801"/>
          <a:stretch/>
        </p:blipFill>
        <p:spPr bwMode="auto">
          <a:xfrm>
            <a:off x="8147020" y="1448153"/>
            <a:ext cx="1830240" cy="324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/>
              <a:t>Augmented Reality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4968793" cy="4747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adea" panose="02040503050406030204" pitchFamily="18" charset="0"/>
              </a:rPr>
              <a:t>If you have seen this, this, </a:t>
            </a:r>
            <a:r>
              <a:rPr lang="en-US" dirty="0" smtClean="0">
                <a:latin typeface="Caladea" panose="02040503050406030204" pitchFamily="18" charset="0"/>
              </a:rPr>
              <a:t>or this, you’ve already been touched by Augmented Reality !!!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1800" b="1" cap="all" spc="400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An introduction</a:t>
            </a:r>
          </a:p>
        </p:txBody>
      </p:sp>
      <p:pic>
        <p:nvPicPr>
          <p:cNvPr id="10" name="Picture 4" descr="Image result for terminator 2 judgment da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58" y="1448153"/>
            <a:ext cx="2312662" cy="324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pokemon 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6" t="-627" r="31825" b="-51"/>
          <a:stretch/>
        </p:blipFill>
        <p:spPr bwMode="auto">
          <a:xfrm>
            <a:off x="9643814" y="1429350"/>
            <a:ext cx="2310402" cy="326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rnold schwarzenegger snapchat fil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8" r="28801"/>
          <a:stretch/>
        </p:blipFill>
        <p:spPr bwMode="auto">
          <a:xfrm>
            <a:off x="8147020" y="1448153"/>
            <a:ext cx="1830240" cy="324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/>
              <a:t>Augmented Reality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4968793" cy="4747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adea" panose="02040503050406030204" pitchFamily="18" charset="0"/>
              </a:rPr>
              <a:t>Augmented Reality is ‘augmenting’ </a:t>
            </a:r>
            <a:r>
              <a:rPr lang="en-US" dirty="0">
                <a:latin typeface="Caladea" panose="02040503050406030204" pitchFamily="18" charset="0"/>
              </a:rPr>
              <a:t>objects in the real-world by computer generated perceptual information to provide an interactive, immersive </a:t>
            </a:r>
            <a:r>
              <a:rPr lang="en-US" dirty="0" smtClean="0">
                <a:latin typeface="Caladea" panose="02040503050406030204" pitchFamily="18" charset="0"/>
              </a:rPr>
              <a:t>experience.</a:t>
            </a:r>
            <a:endParaRPr lang="en-US" dirty="0">
              <a:latin typeface="Calade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1800" b="1" cap="all" spc="400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An introduction</a:t>
            </a:r>
          </a:p>
        </p:txBody>
      </p:sp>
      <p:pic>
        <p:nvPicPr>
          <p:cNvPr id="12" name="Picture 11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71500"/>
            <a:ext cx="4783886" cy="26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/>
              <a:t>Augmented Reality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0"/>
            <a:ext cx="4968793" cy="5428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adea" panose="02040503050406030204" pitchFamily="18" charset="0"/>
              </a:rPr>
              <a:t>Augmented Reality is ‘augmenting’ </a:t>
            </a:r>
            <a:r>
              <a:rPr lang="en-US" dirty="0">
                <a:latin typeface="Caladea" panose="02040503050406030204" pitchFamily="18" charset="0"/>
              </a:rPr>
              <a:t>objects in the real-world by computer generated perceptual information to provide an interactive, immersive </a:t>
            </a:r>
            <a:r>
              <a:rPr lang="en-US" dirty="0" smtClean="0">
                <a:latin typeface="Caladea" panose="02040503050406030204" pitchFamily="18" charset="0"/>
              </a:rPr>
              <a:t>experience.</a:t>
            </a:r>
          </a:p>
          <a:p>
            <a:pPr marL="0" indent="0">
              <a:buNone/>
            </a:pPr>
            <a:endParaRPr lang="en-US" dirty="0">
              <a:latin typeface="Calade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ladea" panose="02040503050406030204" pitchFamily="18" charset="0"/>
              </a:rPr>
              <a:t>Virtual Reality</a:t>
            </a:r>
            <a:endParaRPr lang="en-US" dirty="0">
              <a:latin typeface="Calade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ladea" panose="02040503050406030204" pitchFamily="18" charset="0"/>
              </a:rPr>
              <a:t>While AR </a:t>
            </a:r>
            <a:r>
              <a:rPr lang="en-US" dirty="0">
                <a:latin typeface="Caladea" panose="02040503050406030204" pitchFamily="18" charset="0"/>
              </a:rPr>
              <a:t>simply alters our perception of the real world </a:t>
            </a:r>
            <a:r>
              <a:rPr lang="en-US" dirty="0" smtClean="0">
                <a:latin typeface="Caladea" panose="02040503050406030204" pitchFamily="18" charset="0"/>
              </a:rPr>
              <a:t>environment, VR </a:t>
            </a:r>
            <a:r>
              <a:rPr lang="en-US" dirty="0">
                <a:latin typeface="Caladea" panose="02040503050406030204" pitchFamily="18" charset="0"/>
              </a:rPr>
              <a:t>replaces it with a simulated </a:t>
            </a:r>
            <a:r>
              <a:rPr lang="en-US" dirty="0" smtClean="0">
                <a:latin typeface="Caladea" panose="02040503050406030204" pitchFamily="18" charset="0"/>
              </a:rPr>
              <a:t>one.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1800" b="1" cap="all" spc="400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An introduction</a:t>
            </a:r>
          </a:p>
        </p:txBody>
      </p:sp>
      <p:pic>
        <p:nvPicPr>
          <p:cNvPr id="9" name="Picture 8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71500"/>
            <a:ext cx="4783886" cy="26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307669"/>
            <a:ext cx="4783886" cy="31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/>
              <a:t>Augmented Reality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0"/>
            <a:ext cx="4968793" cy="5428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adea" panose="02040503050406030204" pitchFamily="18" charset="0"/>
              </a:rPr>
              <a:t>Augmented Reality is ‘augmenting’ </a:t>
            </a:r>
            <a:r>
              <a:rPr lang="en-US" dirty="0">
                <a:latin typeface="Caladea" panose="02040503050406030204" pitchFamily="18" charset="0"/>
              </a:rPr>
              <a:t>objects in the real-world by computer generated perceptual information to provide an interactive, immersive </a:t>
            </a:r>
            <a:r>
              <a:rPr lang="en-US" dirty="0" smtClean="0">
                <a:latin typeface="Caladea" panose="02040503050406030204" pitchFamily="18" charset="0"/>
              </a:rPr>
              <a:t>experience.</a:t>
            </a:r>
          </a:p>
          <a:p>
            <a:pPr marL="0" indent="0">
              <a:buNone/>
            </a:pPr>
            <a:endParaRPr lang="en-US" dirty="0">
              <a:latin typeface="Calade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ladea" panose="02040503050406030204" pitchFamily="18" charset="0"/>
              </a:rPr>
              <a:t>Virtual Reality</a:t>
            </a:r>
            <a:endParaRPr lang="en-US" dirty="0">
              <a:latin typeface="Calade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ladea" panose="02040503050406030204" pitchFamily="18" charset="0"/>
              </a:rPr>
              <a:t>While AR </a:t>
            </a:r>
            <a:r>
              <a:rPr lang="en-US" dirty="0">
                <a:latin typeface="Caladea" panose="02040503050406030204" pitchFamily="18" charset="0"/>
              </a:rPr>
              <a:t>simply alters our perception of the real world </a:t>
            </a:r>
            <a:r>
              <a:rPr lang="en-US" dirty="0" smtClean="0">
                <a:latin typeface="Caladea" panose="02040503050406030204" pitchFamily="18" charset="0"/>
              </a:rPr>
              <a:t>environment, VR </a:t>
            </a:r>
            <a:r>
              <a:rPr lang="en-US" dirty="0">
                <a:latin typeface="Caladea" panose="02040503050406030204" pitchFamily="18" charset="0"/>
              </a:rPr>
              <a:t>replaces it with a simulated </a:t>
            </a:r>
            <a:r>
              <a:rPr lang="en-US" dirty="0" smtClean="0">
                <a:latin typeface="Caladea" panose="02040503050406030204" pitchFamily="18" charset="0"/>
              </a:rPr>
              <a:t>one.</a:t>
            </a:r>
          </a:p>
          <a:p>
            <a:pPr marL="0" indent="0">
              <a:buNone/>
            </a:pPr>
            <a:endParaRPr lang="en-US" dirty="0" smtClean="0">
              <a:latin typeface="Calade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ladea" panose="02040503050406030204" pitchFamily="18" charset="0"/>
              </a:rPr>
              <a:t>AR and VR were pioneered </a:t>
            </a:r>
            <a:r>
              <a:rPr lang="en-US" dirty="0">
                <a:latin typeface="Caladea" panose="02040503050406030204" pitchFamily="18" charset="0"/>
              </a:rPr>
              <a:t>by entertainment and gaming </a:t>
            </a:r>
            <a:r>
              <a:rPr lang="en-US" dirty="0" smtClean="0">
                <a:latin typeface="Caladea" panose="02040503050406030204" pitchFamily="18" charset="0"/>
              </a:rPr>
              <a:t>companies, </a:t>
            </a:r>
            <a:r>
              <a:rPr lang="en-US" dirty="0">
                <a:latin typeface="Caladea" panose="02040503050406030204" pitchFamily="18" charset="0"/>
              </a:rPr>
              <a:t>and </a:t>
            </a:r>
            <a:r>
              <a:rPr lang="en-US" dirty="0" smtClean="0">
                <a:latin typeface="Caladea" panose="02040503050406030204" pitchFamily="18" charset="0"/>
              </a:rPr>
              <a:t>they are now </a:t>
            </a:r>
            <a:r>
              <a:rPr lang="en-US" dirty="0">
                <a:latin typeface="Caladea" panose="02040503050406030204" pitchFamily="18" charset="0"/>
              </a:rPr>
              <a:t>finding adoption across industries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1800" b="1" cap="all" spc="400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An introduction</a:t>
            </a:r>
          </a:p>
        </p:txBody>
      </p:sp>
      <p:pic>
        <p:nvPicPr>
          <p:cNvPr id="9" name="Picture 8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71500"/>
            <a:ext cx="4783886" cy="26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307669"/>
            <a:ext cx="4783886" cy="31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/>
              <a:t>Augmented Reality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4968793" cy="4747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adea" panose="02040503050406030204" pitchFamily="18" charset="0"/>
              </a:rPr>
              <a:t>Mobile </a:t>
            </a:r>
            <a:r>
              <a:rPr lang="en-US" dirty="0">
                <a:latin typeface="Caladea" panose="02040503050406030204" pitchFamily="18" charset="0"/>
              </a:rPr>
              <a:t>AR, Marker-based AR, Marker-less AR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1800" b="1" cap="all" spc="400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An introduction</a:t>
            </a:r>
          </a:p>
        </p:txBody>
      </p:sp>
    </p:spTree>
    <p:extLst>
      <p:ext uri="{BB962C8B-B14F-4D97-AF65-F5344CB8AC3E}">
        <p14:creationId xmlns:p14="http://schemas.microsoft.com/office/powerpoint/2010/main" val="13337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Augmented </a:t>
            </a:r>
            <a:r>
              <a:rPr lang="en-US" cap="all" dirty="0"/>
              <a:t>Reality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1800" b="1" cap="all" spc="400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Mobile AR vs. Headset based AR </a:t>
            </a:r>
            <a:r>
              <a:rPr lang="en-US" sz="1800" b="1" cap="all" spc="400" dirty="0" smtClean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/>
            </a:r>
            <a:br>
              <a:rPr lang="en-US" sz="1800" b="1" cap="all" spc="400" dirty="0" smtClean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</a:br>
            <a:r>
              <a:rPr lang="en-US" sz="1800" b="1" cap="all" spc="400" dirty="0" smtClean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(</a:t>
            </a:r>
            <a:r>
              <a:rPr lang="en-US" sz="1800" b="1" cap="all" spc="400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Magic Leap &amp; Microsoft Hololens)</a:t>
            </a:r>
          </a:p>
        </p:txBody>
      </p:sp>
      <p:pic>
        <p:nvPicPr>
          <p:cNvPr id="15" name="Picture 6" descr="Image result for harvard business school ar ap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21" y="1634054"/>
            <a:ext cx="3513063" cy="19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4968793" cy="4747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adea" panose="02040503050406030204" pitchFamily="18" charset="0"/>
              </a:rPr>
              <a:t>In Mobile AR, mobile devices are used to scan the real environment on which digital transformation is over-laid.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Augmented </a:t>
            </a:r>
            <a:r>
              <a:rPr lang="en-US" cap="all" dirty="0"/>
              <a:t>Reality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1800" b="1" cap="all" spc="400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Mobile AR vs. Headset based AR </a:t>
            </a:r>
            <a:r>
              <a:rPr lang="en-US" sz="1800" b="1" cap="all" spc="400" dirty="0" smtClean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/>
            </a:r>
            <a:br>
              <a:rPr lang="en-US" sz="1800" b="1" cap="all" spc="400" dirty="0" smtClean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</a:br>
            <a:r>
              <a:rPr lang="en-US" sz="1800" b="1" cap="all" spc="400" dirty="0" smtClean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(</a:t>
            </a:r>
            <a:r>
              <a:rPr lang="en-US" sz="1800" b="1" cap="all" spc="400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Magic Leap &amp; Microsoft Hololens)</a:t>
            </a:r>
          </a:p>
        </p:txBody>
      </p:sp>
      <p:pic>
        <p:nvPicPr>
          <p:cNvPr id="13" name="Picture 2" descr="The Magic Leap 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20" y="3681928"/>
            <a:ext cx="3515533" cy="197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holol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802" y="3681928"/>
            <a:ext cx="3513064" cy="19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harvard business school ar a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21" y="1634054"/>
            <a:ext cx="3513063" cy="19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4968793" cy="4747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adea" panose="02040503050406030204" pitchFamily="18" charset="0"/>
              </a:rPr>
              <a:t>In Mobile AR, mobile devices are used to scan the real environment on which digital transformation is over-laid.</a:t>
            </a:r>
          </a:p>
          <a:p>
            <a:pPr marL="0" indent="0">
              <a:buNone/>
            </a:pPr>
            <a:endParaRPr lang="en-US" dirty="0">
              <a:latin typeface="Caladea" panose="020405030504060302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alade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ladea" panose="02040503050406030204" pitchFamily="18" charset="0"/>
              </a:rPr>
              <a:t>Companies like Microsoft have released </a:t>
            </a:r>
            <a:br>
              <a:rPr lang="en-US" dirty="0" smtClean="0">
                <a:latin typeface="Caladea" panose="02040503050406030204" pitchFamily="18" charset="0"/>
              </a:rPr>
            </a:br>
            <a:r>
              <a:rPr lang="en-US" dirty="0" smtClean="0">
                <a:latin typeface="Caladea" panose="02040503050406030204" pitchFamily="18" charset="0"/>
              </a:rPr>
              <a:t>Headsets which scan the real world to </a:t>
            </a:r>
            <a:br>
              <a:rPr lang="en-US" dirty="0" smtClean="0">
                <a:latin typeface="Caladea" panose="02040503050406030204" pitchFamily="18" charset="0"/>
              </a:rPr>
            </a:br>
            <a:r>
              <a:rPr lang="en-US" dirty="0" smtClean="0">
                <a:latin typeface="Caladea" panose="02040503050406030204" pitchFamily="18" charset="0"/>
              </a:rPr>
              <a:t>over-lay digital transformation.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Augmented </a:t>
            </a:r>
            <a:r>
              <a:rPr lang="en-US" cap="all" dirty="0"/>
              <a:t>Reality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4968793" cy="4747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adea" panose="02040503050406030204" pitchFamily="18" charset="0"/>
              </a:rPr>
              <a:t>Marker-based AR technology uses a marker image to orient the digital over-lay. </a:t>
            </a:r>
          </a:p>
          <a:p>
            <a:pPr marL="0" indent="0">
              <a:buNone/>
            </a:pPr>
            <a:endParaRPr lang="en-US" dirty="0" smtClean="0">
              <a:latin typeface="Calade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ladea" panose="020405030504060302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aladea" panose="02040503050406030204" pitchFamily="18" charset="0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594519" y="961073"/>
            <a:ext cx="11002962" cy="353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cap="all" spc="400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Marker-based AR vs. Marker-less AR</a:t>
            </a:r>
            <a:br>
              <a:rPr lang="en-US" sz="1800" b="1" cap="all" spc="400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</a:br>
            <a:r>
              <a:rPr lang="en-US" sz="1800" b="1" cap="all" spc="400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pioneered by Apple {IR Kit} and Google {IR Core}</a:t>
            </a:r>
          </a:p>
        </p:txBody>
      </p:sp>
      <p:pic>
        <p:nvPicPr>
          <p:cNvPr id="10" name="Picture 6" descr="Image result for harvard business school ar ap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97" y="1681679"/>
            <a:ext cx="3513063" cy="19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Augmented </a:t>
            </a:r>
            <a:r>
              <a:rPr lang="en-US" cap="all" dirty="0"/>
              <a:t>Reality </a:t>
            </a:r>
          </a:p>
        </p:txBody>
      </p:sp>
      <p:pic>
        <p:nvPicPr>
          <p:cNvPr id="8" name="Picture 8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98" y="3837037"/>
            <a:ext cx="3513063" cy="197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4968793" cy="4747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adea" panose="02040503050406030204" pitchFamily="18" charset="0"/>
              </a:rPr>
              <a:t>Marker-based AR technology uses a marker image to orient the digital over-lay. </a:t>
            </a:r>
          </a:p>
          <a:p>
            <a:pPr marL="0" indent="0">
              <a:buNone/>
            </a:pPr>
            <a:endParaRPr lang="en-US" dirty="0" smtClean="0">
              <a:latin typeface="Calade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ladea" panose="020405030504060302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alade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ladea" panose="02040503050406030204" pitchFamily="18" charset="0"/>
              </a:rPr>
              <a:t>Marker-less AR technology is advanced enough to discard the need for a marker image and over-lay digital objects directly on to the real environment.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594519" y="961073"/>
            <a:ext cx="11002962" cy="353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cap="all" spc="400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Marker-based AR vs. Marker-less AR</a:t>
            </a:r>
            <a:br>
              <a:rPr lang="en-US" sz="1800" b="1" cap="all" spc="400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</a:br>
            <a:r>
              <a:rPr lang="en-US" sz="1800" b="1" cap="all" spc="400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pioneered by Apple {IR Kit} and Google {IR Core}</a:t>
            </a:r>
          </a:p>
        </p:txBody>
      </p:sp>
      <p:pic>
        <p:nvPicPr>
          <p:cNvPr id="10" name="Picture 6" descr="Image result for harvard business school ar a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97" y="1681679"/>
            <a:ext cx="3513063" cy="19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cap="all" dirty="0"/>
              <a:t>Augmented Reality Apps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Introduction </a:t>
            </a:r>
            <a:r>
              <a:rPr lang="en-US" dirty="0">
                <a:latin typeface="Caladea" panose="02040503050406030204" pitchFamily="18" charset="0"/>
              </a:rPr>
              <a:t>to Augmented Reality (AR)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algn="l"/>
            <a:r>
              <a:rPr lang="en-US" b="1" cap="all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Agenda</a:t>
            </a:r>
            <a:endParaRPr lang="en-US" sz="800" b="1" cap="all" dirty="0">
              <a:solidFill>
                <a:schemeClr val="bg1">
                  <a:lumMod val="75000"/>
                </a:schemeClr>
              </a:solidFill>
              <a:latin typeface="Calade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/>
              <a:t>Why Augmented Reality?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2195681" cy="3278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adea" panose="02040503050406030204" pitchFamily="18" charset="0"/>
              </a:rPr>
              <a:t>The Gatwick airport passenger app enables passengers </a:t>
            </a:r>
            <a:r>
              <a:rPr lang="en-US" dirty="0" smtClean="0">
                <a:latin typeface="Caladea" panose="02040503050406030204" pitchFamily="18" charset="0"/>
              </a:rPr>
              <a:t>to use </a:t>
            </a:r>
            <a:r>
              <a:rPr lang="en-US" dirty="0">
                <a:latin typeface="Caladea" panose="02040503050406030204" pitchFamily="18" charset="0"/>
              </a:rPr>
              <a:t>AR maps from their mobile phone </a:t>
            </a:r>
            <a:r>
              <a:rPr lang="en-US" dirty="0" smtClean="0">
                <a:latin typeface="Caladea" panose="02040503050406030204" pitchFamily="18" charset="0"/>
              </a:rPr>
              <a:t>to </a:t>
            </a:r>
            <a:r>
              <a:rPr lang="en-US" dirty="0">
                <a:latin typeface="Caladea" panose="02040503050406030204" pitchFamily="18" charset="0"/>
              </a:rPr>
              <a:t>navigate through the </a:t>
            </a:r>
            <a:r>
              <a:rPr lang="en-US" dirty="0" smtClean="0">
                <a:latin typeface="Caladea" panose="02040503050406030204" pitchFamily="18" charset="0"/>
              </a:rPr>
              <a:t>airport</a:t>
            </a:r>
            <a:endParaRPr lang="en-US" dirty="0">
              <a:latin typeface="Caladea" panose="02040503050406030204" pitchFamily="18" charset="0"/>
            </a:endParaRPr>
          </a:p>
        </p:txBody>
      </p:sp>
      <p:pic>
        <p:nvPicPr>
          <p:cNvPr id="11" name="Picture 2" descr="Related imag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1" r="28480"/>
          <a:stretch/>
        </p:blipFill>
        <p:spPr bwMode="auto">
          <a:xfrm>
            <a:off x="3142625" y="1429351"/>
            <a:ext cx="3172116" cy="448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/>
              <a:t>Why Augmented Reality?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94519" y="1429351"/>
            <a:ext cx="2195681" cy="3923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ladea" panose="02040503050406030204" pitchFamily="18" charset="0"/>
              </a:rPr>
              <a:t>With the Ikea Place app, you can scan your room and design the space by placing Ikea objects in the digital image of your room to create a new environment with the new products</a:t>
            </a:r>
          </a:p>
        </p:txBody>
      </p:sp>
      <p:pic>
        <p:nvPicPr>
          <p:cNvPr id="10" name="Picture 4" descr="Image result for ikea place app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r="15254"/>
          <a:stretch/>
        </p:blipFill>
        <p:spPr bwMode="auto">
          <a:xfrm>
            <a:off x="3142625" y="1429351"/>
            <a:ext cx="3185175" cy="315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/>
              <a:t>Why Augmented Reality?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94519" y="1429351"/>
            <a:ext cx="2195681" cy="3923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ladea" panose="02040503050406030204" pitchFamily="18" charset="0"/>
              </a:rPr>
              <a:t>The </a:t>
            </a:r>
            <a:r>
              <a:rPr lang="en-US" dirty="0" err="1">
                <a:latin typeface="Caladea" panose="02040503050406030204" pitchFamily="18" charset="0"/>
              </a:rPr>
              <a:t>Dulux</a:t>
            </a:r>
            <a:r>
              <a:rPr lang="en-US" dirty="0">
                <a:latin typeface="Caladea" panose="02040503050406030204" pitchFamily="18" charset="0"/>
              </a:rPr>
              <a:t> </a:t>
            </a:r>
            <a:r>
              <a:rPr lang="en-US" dirty="0" err="1">
                <a:latin typeface="Caladea" panose="02040503050406030204" pitchFamily="18" charset="0"/>
              </a:rPr>
              <a:t>Visualiser</a:t>
            </a:r>
            <a:r>
              <a:rPr lang="en-US" dirty="0">
                <a:latin typeface="Caladea" panose="02040503050406030204" pitchFamily="18" charset="0"/>
              </a:rPr>
              <a:t> helps you try out a shade of paint for your room before you buy</a:t>
            </a:r>
          </a:p>
        </p:txBody>
      </p:sp>
      <p:pic>
        <p:nvPicPr>
          <p:cNvPr id="7" name="Picture 2" descr="Related imag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r="4810"/>
          <a:stretch/>
        </p:blipFill>
        <p:spPr bwMode="auto">
          <a:xfrm>
            <a:off x="3142625" y="1429350"/>
            <a:ext cx="3185175" cy="24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/>
              <a:t>Why Augmented Reality?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94519" y="1429351"/>
            <a:ext cx="2195681" cy="3923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aladea" panose="02040503050406030204" pitchFamily="18" charset="0"/>
              </a:rPr>
              <a:t>With </a:t>
            </a:r>
            <a:r>
              <a:rPr lang="en-US" dirty="0">
                <a:latin typeface="Caladea" panose="02040503050406030204" pitchFamily="18" charset="0"/>
              </a:rPr>
              <a:t>the Sephora app, you can try out different looks and eye, lips and </a:t>
            </a:r>
          </a:p>
          <a:p>
            <a:pPr marL="0" indent="0">
              <a:buNone/>
            </a:pPr>
            <a:r>
              <a:rPr lang="en-US" dirty="0">
                <a:latin typeface="Caladea" panose="02040503050406030204" pitchFamily="18" charset="0"/>
              </a:rPr>
              <a:t>cheek products as well as colors right on your own digital face</a:t>
            </a:r>
          </a:p>
        </p:txBody>
      </p:sp>
      <p:pic>
        <p:nvPicPr>
          <p:cNvPr id="9" name="Picture 4" descr="Image result for sephora ar app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7"/>
          <a:stretch/>
        </p:blipFill>
        <p:spPr bwMode="auto">
          <a:xfrm>
            <a:off x="3142625" y="1429350"/>
            <a:ext cx="1769240" cy="347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/>
              <a:t>Why Augmented Reality?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Why should a Tech Writer care?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5532120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Caladea" panose="02040503050406030204" pitchFamily="18" charset="0"/>
              </a:rPr>
              <a:t>Aids training – think downloadable apps; think </a:t>
            </a:r>
            <a:r>
              <a:rPr lang="en-US" dirty="0" smtClean="0">
                <a:latin typeface="Caladea" panose="02040503050406030204" pitchFamily="18" charset="0"/>
              </a:rPr>
              <a:t>‘do </a:t>
            </a:r>
            <a:r>
              <a:rPr lang="en-US" dirty="0">
                <a:latin typeface="Caladea" panose="02040503050406030204" pitchFamily="18" charset="0"/>
              </a:rPr>
              <a:t>once, train </a:t>
            </a:r>
            <a:r>
              <a:rPr lang="en-US" dirty="0" smtClean="0">
                <a:latin typeface="Caladea" panose="02040503050406030204" pitchFamily="18" charset="0"/>
              </a:rPr>
              <a:t>infinitely’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 smtClean="0">
              <a:latin typeface="Caladea" panose="020405030504060302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Caladea" panose="020405030504060302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Caladea" panose="02040503050406030204" pitchFamily="18" charset="0"/>
            </a:endParaRPr>
          </a:p>
        </p:txBody>
      </p:sp>
      <p:pic>
        <p:nvPicPr>
          <p:cNvPr id="7" name="Picture 2" descr="Image result for training with ar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699" y="1577974"/>
            <a:ext cx="2859309" cy="15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1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/>
              <a:t>Why Augmented Reality?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Why should a Tech Writer care?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5531152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Caladea" panose="02040503050406030204" pitchFamily="18" charset="0"/>
              </a:rPr>
              <a:t>Aids training – think downloadable apps; think </a:t>
            </a:r>
            <a:r>
              <a:rPr lang="en-US" dirty="0" smtClean="0">
                <a:latin typeface="Caladea" panose="02040503050406030204" pitchFamily="18" charset="0"/>
              </a:rPr>
              <a:t>‘do </a:t>
            </a:r>
            <a:r>
              <a:rPr lang="en-US" dirty="0">
                <a:latin typeface="Caladea" panose="02040503050406030204" pitchFamily="18" charset="0"/>
              </a:rPr>
              <a:t>once, train </a:t>
            </a:r>
            <a:r>
              <a:rPr lang="en-US" dirty="0" smtClean="0">
                <a:latin typeface="Caladea" panose="02040503050406030204" pitchFamily="18" charset="0"/>
              </a:rPr>
              <a:t>infinitely’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 smtClean="0">
              <a:latin typeface="Caladea" panose="020405030504060302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Caladea" panose="020405030504060302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Gets </a:t>
            </a:r>
            <a:r>
              <a:rPr lang="en-US" dirty="0">
                <a:latin typeface="Caladea" panose="02040503050406030204" pitchFamily="18" charset="0"/>
              </a:rPr>
              <a:t>into the thick of the action; gets where the printed word finds it difficult to </a:t>
            </a:r>
            <a:r>
              <a:rPr lang="en-US" dirty="0" smtClean="0">
                <a:latin typeface="Caladea" panose="02040503050406030204" pitchFamily="18" charset="0"/>
              </a:rPr>
              <a:t>reach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 smtClean="0">
              <a:latin typeface="Caladea" panose="020405030504060302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/>
            </a:r>
            <a:br>
              <a:rPr lang="en-US" dirty="0" smtClean="0">
                <a:latin typeface="Caladea" panose="02040503050406030204" pitchFamily="18" charset="0"/>
              </a:rPr>
            </a:br>
            <a:endParaRPr lang="en-US" dirty="0">
              <a:latin typeface="Caladea" panose="02040503050406030204" pitchFamily="18" charset="0"/>
            </a:endParaRPr>
          </a:p>
        </p:txBody>
      </p:sp>
      <p:pic>
        <p:nvPicPr>
          <p:cNvPr id="8" name="Picture 2" descr="Image result for training with ar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699" y="1577974"/>
            <a:ext cx="2859309" cy="15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699" y="3144449"/>
            <a:ext cx="2859308" cy="163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/>
              <a:t>Why Augmented Reality?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Why should a Tech Writer care?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5532120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Caladea" panose="02040503050406030204" pitchFamily="18" charset="0"/>
              </a:rPr>
              <a:t>Aids training – think downloadable apps; think </a:t>
            </a:r>
            <a:r>
              <a:rPr lang="en-US" dirty="0" smtClean="0">
                <a:latin typeface="Caladea" panose="02040503050406030204" pitchFamily="18" charset="0"/>
              </a:rPr>
              <a:t>‘do </a:t>
            </a:r>
            <a:r>
              <a:rPr lang="en-US" dirty="0">
                <a:latin typeface="Caladea" panose="02040503050406030204" pitchFamily="18" charset="0"/>
              </a:rPr>
              <a:t>once, train </a:t>
            </a:r>
            <a:r>
              <a:rPr lang="en-US" dirty="0" smtClean="0">
                <a:latin typeface="Caladea" panose="02040503050406030204" pitchFamily="18" charset="0"/>
              </a:rPr>
              <a:t>infinitely’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 smtClean="0">
              <a:latin typeface="Caladea" panose="020405030504060302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Caladea" panose="020405030504060302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Gets </a:t>
            </a:r>
            <a:r>
              <a:rPr lang="en-US" dirty="0">
                <a:latin typeface="Caladea" panose="02040503050406030204" pitchFamily="18" charset="0"/>
              </a:rPr>
              <a:t>into the thick of the action; gets where the printed word finds it difficult to </a:t>
            </a:r>
            <a:r>
              <a:rPr lang="en-US" dirty="0" smtClean="0">
                <a:latin typeface="Caladea" panose="02040503050406030204" pitchFamily="18" charset="0"/>
              </a:rPr>
              <a:t>reach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 smtClean="0">
              <a:latin typeface="Caladea" panose="020405030504060302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Opportunity </a:t>
            </a:r>
            <a:r>
              <a:rPr lang="en-US" dirty="0">
                <a:latin typeface="Caladea" panose="02040503050406030204" pitchFamily="18" charset="0"/>
              </a:rPr>
              <a:t>to design information; do UX design; add value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Caladea" panose="020405030504060302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Calade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941699" y="1577974"/>
            <a:ext cx="2859309" cy="5008065"/>
            <a:chOff x="8683567" y="587375"/>
            <a:chExt cx="3117908" cy="5461000"/>
          </a:xfrm>
        </p:grpSpPr>
        <p:pic>
          <p:nvPicPr>
            <p:cNvPr id="11" name="Picture 2" descr="Image result for training with ar ap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567" y="587375"/>
              <a:ext cx="3117908" cy="170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567" y="2295524"/>
              <a:ext cx="3117907" cy="1778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0125" y="4074453"/>
              <a:ext cx="3111349" cy="197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16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/>
              <a:t>Why Augmented Reality?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Why should a Tech Writer care?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5532120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Caladea" panose="02040503050406030204" pitchFamily="18" charset="0"/>
              </a:rPr>
              <a:t>Aids training – think downloadable apps; think </a:t>
            </a:r>
            <a:r>
              <a:rPr lang="en-US" dirty="0" smtClean="0">
                <a:latin typeface="Caladea" panose="02040503050406030204" pitchFamily="18" charset="0"/>
              </a:rPr>
              <a:t>‘do </a:t>
            </a:r>
            <a:r>
              <a:rPr lang="en-US" dirty="0">
                <a:latin typeface="Caladea" panose="02040503050406030204" pitchFamily="18" charset="0"/>
              </a:rPr>
              <a:t>once, train </a:t>
            </a:r>
            <a:r>
              <a:rPr lang="en-US" dirty="0" smtClean="0">
                <a:latin typeface="Caladea" panose="02040503050406030204" pitchFamily="18" charset="0"/>
              </a:rPr>
              <a:t>infinitely’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 smtClean="0">
              <a:latin typeface="Caladea" panose="020405030504060302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Caladea" panose="020405030504060302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Gets </a:t>
            </a:r>
            <a:r>
              <a:rPr lang="en-US" dirty="0">
                <a:latin typeface="Caladea" panose="02040503050406030204" pitchFamily="18" charset="0"/>
              </a:rPr>
              <a:t>into the thick of the action; gets where the printed word finds it difficult to </a:t>
            </a:r>
            <a:r>
              <a:rPr lang="en-US" dirty="0" smtClean="0">
                <a:latin typeface="Caladea" panose="02040503050406030204" pitchFamily="18" charset="0"/>
              </a:rPr>
              <a:t>reach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 smtClean="0">
              <a:latin typeface="Caladea" panose="020405030504060302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Opportunity </a:t>
            </a:r>
            <a:r>
              <a:rPr lang="en-US" dirty="0">
                <a:latin typeface="Caladea" panose="02040503050406030204" pitchFamily="18" charset="0"/>
              </a:rPr>
              <a:t>to design information; do UX design; add value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This </a:t>
            </a:r>
            <a:r>
              <a:rPr lang="en-US" dirty="0">
                <a:latin typeface="Caladea" panose="02040503050406030204" pitchFamily="18" charset="0"/>
              </a:rPr>
              <a:t>is a wave, we tech writers ought to </a:t>
            </a:r>
            <a:r>
              <a:rPr lang="en-US" dirty="0" smtClean="0">
                <a:latin typeface="Caladea" panose="02040503050406030204" pitchFamily="18" charset="0"/>
              </a:rPr>
              <a:t>ride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err="1" smtClean="0">
                <a:latin typeface="Caladea" panose="02040503050406030204" pitchFamily="18" charset="0"/>
              </a:rPr>
              <a:t>‘cause</a:t>
            </a:r>
            <a:r>
              <a:rPr lang="en-US" dirty="0" smtClean="0">
                <a:latin typeface="Caladea" panose="02040503050406030204" pitchFamily="18" charset="0"/>
              </a:rPr>
              <a:t> </a:t>
            </a:r>
            <a:r>
              <a:rPr lang="en-US" dirty="0">
                <a:latin typeface="Caladea" panose="02040503050406030204" pitchFamily="18" charset="0"/>
              </a:rPr>
              <a:t>it’s cool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Calade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41699" y="1577974"/>
            <a:ext cx="2859309" cy="5008065"/>
            <a:chOff x="8683567" y="587375"/>
            <a:chExt cx="3117908" cy="5461000"/>
          </a:xfrm>
        </p:grpSpPr>
        <p:pic>
          <p:nvPicPr>
            <p:cNvPr id="6146" name="Picture 2" descr="Image result for training with ar ap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567" y="587375"/>
              <a:ext cx="3117908" cy="170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567" y="2295524"/>
              <a:ext cx="3117907" cy="1778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0125" y="4074453"/>
              <a:ext cx="3111349" cy="197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16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8463756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It all began with a document I was editing!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A hardware manual with an installation procedure had smudged images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Caladea" panose="020405030504060302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My journey with augmented reality</a:t>
            </a:r>
            <a:endParaRPr lang="en-US" cap="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Here’s the story of how I got hooked to AR</a:t>
            </a:r>
            <a:endParaRPr lang="en-US" dirty="0">
              <a:latin typeface="Caladea" panose="02040503050406030204" pitchFamily="18" charset="0"/>
            </a:endParaRPr>
          </a:p>
        </p:txBody>
      </p:sp>
      <p:pic>
        <p:nvPicPr>
          <p:cNvPr id="11" name="Picture 2" descr="Image result for raster image of fusebox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053" y="544952"/>
            <a:ext cx="1574961" cy="17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8463756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It all began with a document I was editing!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A hardware manual with an installation procedure had smudged images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I began by drawing high-res vector images.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Caladea" panose="020405030504060302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My journey with augmented reality</a:t>
            </a:r>
            <a:endParaRPr lang="en-US" cap="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Here’s the story of how I got hooked to AR</a:t>
            </a:r>
            <a:endParaRPr lang="en-US" dirty="0">
              <a:latin typeface="Caladea" panose="02040503050406030204" pitchFamily="18" charset="0"/>
            </a:endParaRPr>
          </a:p>
        </p:txBody>
      </p:sp>
      <p:pic>
        <p:nvPicPr>
          <p:cNvPr id="11" name="Picture 2" descr="Image result for raster image of fuse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053" y="2656574"/>
            <a:ext cx="1574961" cy="17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raster image of fusebox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053" y="544952"/>
            <a:ext cx="1574961" cy="17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cap="all" dirty="0"/>
              <a:t>Augmented Reality Apps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Introduction </a:t>
            </a:r>
            <a:r>
              <a:rPr lang="en-US" dirty="0">
                <a:latin typeface="Caladea" panose="02040503050406030204" pitchFamily="18" charset="0"/>
              </a:rPr>
              <a:t>to Augmented Reality (AR)</a:t>
            </a:r>
          </a:p>
          <a:p>
            <a:r>
              <a:rPr lang="en-US" dirty="0">
                <a:latin typeface="Caladea" panose="02040503050406030204" pitchFamily="18" charset="0"/>
              </a:rPr>
              <a:t>Why AR?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algn="l"/>
            <a:r>
              <a:rPr lang="en-US" b="1" cap="all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Agenda</a:t>
            </a:r>
            <a:endParaRPr lang="en-US" sz="800" b="1" cap="all" dirty="0">
              <a:solidFill>
                <a:schemeClr val="bg1">
                  <a:lumMod val="75000"/>
                </a:schemeClr>
              </a:solidFill>
              <a:latin typeface="Calade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8463756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It all began with a document I was editing!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A hardware manual with an installation procedure had smudged images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I began by drawing high-res vector images.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 smtClean="0">
              <a:latin typeface="Caladea" panose="020405030504060302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Caladea" panose="020405030504060302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dirty="0" smtClean="0">
              <a:latin typeface="Caladea" panose="020405030504060302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Not content with this, I snooped around for hardware drawings that could accentuate my drawings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I ended up with a 3D model of the hardware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Caladea" panose="020405030504060302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My journey with augmented reality</a:t>
            </a:r>
            <a:endParaRPr lang="en-US" cap="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Here’s the story of how I got hooked to AR</a:t>
            </a:r>
            <a:endParaRPr lang="en-US" dirty="0">
              <a:latin typeface="Calade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451497" y="544952"/>
            <a:ext cx="1589517" cy="6147569"/>
            <a:chOff x="9879488" y="1685925"/>
            <a:chExt cx="1161526" cy="4492284"/>
          </a:xfrm>
        </p:grpSpPr>
        <p:pic>
          <p:nvPicPr>
            <p:cNvPr id="8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99" r="27350"/>
            <a:stretch/>
          </p:blipFill>
          <p:spPr bwMode="auto">
            <a:xfrm>
              <a:off x="9879488" y="4751953"/>
              <a:ext cx="1101725" cy="1426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raster image of fusebo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0125" y="3228975"/>
              <a:ext cx="1150889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raster image of fusebo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0125" y="1685925"/>
              <a:ext cx="1150889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6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My journey with augmented reality</a:t>
            </a:r>
            <a:endParaRPr lang="en-US" cap="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Here’s the story of how I got hooked to AR</a:t>
            </a:r>
            <a:endParaRPr lang="en-US" dirty="0">
              <a:latin typeface="Calade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8463756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I used this to create a video with screenshots of the 3D model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Caladea" panose="02040503050406030204" pitchFamily="18" charset="0"/>
            </a:endParaRPr>
          </a:p>
        </p:txBody>
      </p:sp>
      <p:pic>
        <p:nvPicPr>
          <p:cNvPr id="15" name="Picture 3" descr="C:\Users\vkmath\Desktop\AR\FuseBox\FB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4" t="41562" r="32425" b="2500"/>
          <a:stretch/>
        </p:blipFill>
        <p:spPr bwMode="auto">
          <a:xfrm>
            <a:off x="8504610" y="3975362"/>
            <a:ext cx="1922392" cy="258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vkmath\Desktop\AR\FuseBox\FB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6" t="59375" r="54214" b="15000"/>
          <a:stretch/>
        </p:blipFill>
        <p:spPr bwMode="auto">
          <a:xfrm>
            <a:off x="7644742" y="4867182"/>
            <a:ext cx="997331" cy="118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vkmath\Desktop\AR\FuseBox\FB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2" r="33070" b="50000"/>
          <a:stretch/>
        </p:blipFill>
        <p:spPr bwMode="auto">
          <a:xfrm>
            <a:off x="9054982" y="1391826"/>
            <a:ext cx="1315321" cy="231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vkmath\Desktop\AR\FuseBox\FB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7" t="11097" r="52959" b="36319"/>
          <a:stretch/>
        </p:blipFill>
        <p:spPr bwMode="auto">
          <a:xfrm>
            <a:off x="7876371" y="1775384"/>
            <a:ext cx="881699" cy="244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6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1.04167E-6 0.096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2.91667E-6 0.18866 " pathEditMode="relative" rAng="0" ptsTypes="AA">
                                      <p:cBhvr>
                                        <p:cTn id="20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4.79167E-6 0.118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My journey with augmented reality</a:t>
            </a:r>
            <a:endParaRPr lang="en-US" cap="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Here’s the story of how I got hooked to AR</a:t>
            </a:r>
            <a:endParaRPr lang="en-US" dirty="0">
              <a:latin typeface="Calade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8463756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Then, I stumbled upon a video of the Harvard Business Review’s Augmented Reality App.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With that as the inspiration, I set upon building our own AR app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Calade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My journey with augmented reality</a:t>
            </a:r>
            <a:endParaRPr lang="en-US" cap="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The Process and the challenges</a:t>
            </a:r>
            <a:endParaRPr lang="en-US" dirty="0">
              <a:latin typeface="Calade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8463756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Finding the right project for which to build the app</a:t>
            </a:r>
          </a:p>
        </p:txBody>
      </p:sp>
    </p:spTree>
    <p:extLst>
      <p:ext uri="{BB962C8B-B14F-4D97-AF65-F5344CB8AC3E}">
        <p14:creationId xmlns:p14="http://schemas.microsoft.com/office/powerpoint/2010/main" val="3934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My journey with augmented reality</a:t>
            </a:r>
            <a:endParaRPr lang="en-US" cap="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The Process and the challenges</a:t>
            </a:r>
            <a:endParaRPr lang="en-US" dirty="0">
              <a:latin typeface="Calade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8463756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Finding the right project for which to build the app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Finding a team that could help me</a:t>
            </a:r>
          </a:p>
        </p:txBody>
      </p:sp>
    </p:spTree>
    <p:extLst>
      <p:ext uri="{BB962C8B-B14F-4D97-AF65-F5344CB8AC3E}">
        <p14:creationId xmlns:p14="http://schemas.microsoft.com/office/powerpoint/2010/main" val="8625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My journey with augmented reality</a:t>
            </a:r>
            <a:endParaRPr lang="en-US" cap="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The Process and the challenges</a:t>
            </a:r>
            <a:endParaRPr lang="en-US" dirty="0">
              <a:latin typeface="Calade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8463756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Finding the right project for which to build the app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Finding a team that could help me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Caladea" panose="02040503050406030204" pitchFamily="18" charset="0"/>
              </a:rPr>
              <a:t>Designing the marker </a:t>
            </a:r>
            <a:r>
              <a:rPr lang="en-US" dirty="0" smtClean="0">
                <a:latin typeface="Caladea" panose="02040503050406030204" pitchFamily="18" charset="0"/>
              </a:rPr>
              <a:t>image</a:t>
            </a:r>
            <a:endParaRPr lang="en-US" dirty="0">
              <a:latin typeface="Calade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My journey with augmented reality</a:t>
            </a:r>
            <a:endParaRPr lang="en-US" cap="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The Process and the challenges</a:t>
            </a:r>
            <a:endParaRPr lang="en-US" dirty="0">
              <a:latin typeface="Calade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8463756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Finding the right project for which to build the app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Finding a team that could help me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Caladea" panose="02040503050406030204" pitchFamily="18" charset="0"/>
              </a:rPr>
              <a:t>Designing the marker image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Storyboarding to get the lesson right</a:t>
            </a:r>
          </a:p>
        </p:txBody>
      </p:sp>
    </p:spTree>
    <p:extLst>
      <p:ext uri="{BB962C8B-B14F-4D97-AF65-F5344CB8AC3E}">
        <p14:creationId xmlns:p14="http://schemas.microsoft.com/office/powerpoint/2010/main" val="25787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My journey with augmented reality</a:t>
            </a:r>
            <a:endParaRPr lang="en-US" cap="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The Process and the challenges</a:t>
            </a:r>
            <a:endParaRPr lang="en-US" dirty="0">
              <a:latin typeface="Calade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8463756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Finding the right project for which to build the app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Finding a team that could help me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Caladea" panose="02040503050406030204" pitchFamily="18" charset="0"/>
              </a:rPr>
              <a:t>Designing the marker image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Storyboarding to get the lesson right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Designing the app – UI features, the learning modes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 </a:t>
            </a:r>
            <a:endParaRPr lang="en-US" dirty="0">
              <a:latin typeface="Calade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My journey with augmented reality</a:t>
            </a:r>
            <a:endParaRPr lang="en-US" cap="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The Process and the challenges</a:t>
            </a:r>
            <a:endParaRPr lang="en-US" dirty="0">
              <a:latin typeface="Calade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8463756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Finding the right project for which to build the app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Finding a team that could help me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Caladea" panose="02040503050406030204" pitchFamily="18" charset="0"/>
              </a:rPr>
              <a:t>Designing the marker image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Storyboarding to get the lesson right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Designing the app – UI features, the learning modes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 Interacting with the design team and reviewing their progress</a:t>
            </a:r>
          </a:p>
        </p:txBody>
      </p:sp>
    </p:spTree>
    <p:extLst>
      <p:ext uri="{BB962C8B-B14F-4D97-AF65-F5344CB8AC3E}">
        <p14:creationId xmlns:p14="http://schemas.microsoft.com/office/powerpoint/2010/main" val="25787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My journey with augmented reality</a:t>
            </a:r>
            <a:endParaRPr lang="en-US" cap="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The Process and the challenges</a:t>
            </a:r>
            <a:endParaRPr lang="en-US" dirty="0">
              <a:latin typeface="Calade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8463756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Finding the right project for which to build the app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Finding a team that could help me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Caladea" panose="02040503050406030204" pitchFamily="18" charset="0"/>
              </a:rPr>
              <a:t>Designing the marker image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Storyboarding to get the lesson right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Designing the app – UI features, the learning modes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 Interacting with the design team and reviewing their progress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Finally, completing the app and launching it !</a:t>
            </a:r>
            <a:endParaRPr lang="en-US" dirty="0">
              <a:latin typeface="Calade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cap="all" dirty="0"/>
              <a:t>Augmented Reality Apps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Introduction </a:t>
            </a:r>
            <a:r>
              <a:rPr lang="en-US" dirty="0">
                <a:latin typeface="Caladea" panose="02040503050406030204" pitchFamily="18" charset="0"/>
              </a:rPr>
              <a:t>to Augmented Reality (AR)</a:t>
            </a:r>
          </a:p>
          <a:p>
            <a:r>
              <a:rPr lang="en-US" dirty="0">
                <a:latin typeface="Caladea" panose="02040503050406030204" pitchFamily="18" charset="0"/>
              </a:rPr>
              <a:t>Why AR?</a:t>
            </a:r>
          </a:p>
          <a:p>
            <a:r>
              <a:rPr lang="en-US" dirty="0">
                <a:latin typeface="Caladea" panose="02040503050406030204" pitchFamily="18" charset="0"/>
              </a:rPr>
              <a:t>My AR journey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algn="l"/>
            <a:r>
              <a:rPr lang="en-US" b="1" cap="all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Agenda</a:t>
            </a:r>
            <a:endParaRPr lang="en-US" sz="800" b="1" cap="all" dirty="0">
              <a:solidFill>
                <a:schemeClr val="bg1">
                  <a:lumMod val="75000"/>
                </a:schemeClr>
              </a:solidFill>
              <a:latin typeface="Calade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My journey with augmented reality</a:t>
            </a:r>
            <a:endParaRPr lang="en-US" cap="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The reception</a:t>
            </a:r>
            <a:endParaRPr lang="en-US" dirty="0">
              <a:latin typeface="Calade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8463756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The AR app was received wonderfully well by all stakeholders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 smtClean="0">
              <a:latin typeface="Calade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My journey with augmented reality</a:t>
            </a:r>
            <a:endParaRPr lang="en-US" cap="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The reception</a:t>
            </a:r>
            <a:endParaRPr lang="en-US" dirty="0">
              <a:latin typeface="Calade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8463756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The AR app was received wonderfully well by all stakeholders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Business wanted to monetize it; managers wanted it for their products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 smtClean="0">
              <a:latin typeface="Calade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My journey with augmented reality</a:t>
            </a:r>
            <a:endParaRPr lang="en-US" cap="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The reception</a:t>
            </a:r>
            <a:endParaRPr lang="en-US" dirty="0">
              <a:latin typeface="Calade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8463756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The AR app was received wonderfully well by all stakeholders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Business wanted to monetize it; managers wanted it for their products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Hardware engineers found it simple to learn and practice steps of the procedure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 smtClean="0">
              <a:latin typeface="Calade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My journey with augmented reality</a:t>
            </a:r>
            <a:endParaRPr lang="en-US" cap="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The reception</a:t>
            </a:r>
            <a:endParaRPr lang="en-US" dirty="0">
              <a:latin typeface="Calade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8463756" cy="530482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The AR app was received wonderfully well by all stakeholders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Business wanted to monetize it; managers wanted it for their products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Hardware engineers found it simple to learn and practice steps of the procedure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Caladea" panose="02040503050406030204" pitchFamily="18" charset="0"/>
              </a:rPr>
              <a:t>Fellow tech writers were excited with a new deliverable to the Tech Writing team’s kitty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 smtClean="0">
              <a:latin typeface="Calade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cap="all" dirty="0"/>
              <a:t>The Next Gen Info Dev Deliverables</a:t>
            </a:r>
          </a:p>
          <a:p>
            <a:r>
              <a:rPr lang="en-US" sz="1600" cap="all" dirty="0"/>
              <a:t>Presented @ tcworld India, 2019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28" name="Picture Placeholder 27" descr="Abstract Building">
            <a:extLst>
              <a:ext uri="{FF2B5EF4-FFF2-40B4-BE49-F238E27FC236}">
                <a16:creationId xmlns="" xmlns:a16="http://schemas.microsoft.com/office/drawing/2014/main" id="{CE10ABE1-BE78-4DEC-9C0A-46282D549DF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 descr="Accent block">
            <a:extLst>
              <a:ext uri="{FF2B5EF4-FFF2-40B4-BE49-F238E27FC236}">
                <a16:creationId xmlns="" xmlns:a16="http://schemas.microsoft.com/office/drawing/2014/main" id="{979F9DAD-F6B0-4ECC-8632-4B5E050986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1023B">
                  <a:alpha val="70000"/>
                </a:srgbClr>
              </a:gs>
              <a:gs pos="100000">
                <a:srgbClr val="E99757">
                  <a:lumMod val="97000"/>
                  <a:lumOff val="3000"/>
                  <a:alpha val="70000"/>
                </a:srgbClr>
              </a:gs>
              <a:gs pos="50000">
                <a:srgbClr val="A53F52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5">
            <a:extLst/>
          </p:cNvPr>
          <p:cNvSpPr txBox="1">
            <a:spLocks/>
          </p:cNvSpPr>
          <p:nvPr/>
        </p:nvSpPr>
        <p:spPr>
          <a:xfrm>
            <a:off x="702365" y="3119051"/>
            <a:ext cx="10787270" cy="1272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all" dirty="0" smtClean="0">
                <a:solidFill>
                  <a:schemeClr val="bg1"/>
                </a:solidFill>
              </a:rPr>
              <a:t>Q &amp; A</a:t>
            </a:r>
            <a:endParaRPr lang="en-US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cap="all" dirty="0"/>
              <a:t>Augmented Reality Apps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Introduction </a:t>
            </a:r>
            <a:r>
              <a:rPr lang="en-US" dirty="0">
                <a:latin typeface="Caladea" panose="02040503050406030204" pitchFamily="18" charset="0"/>
              </a:rPr>
              <a:t>to Augmented Reality (AR)</a:t>
            </a:r>
          </a:p>
          <a:p>
            <a:r>
              <a:rPr lang="en-US" dirty="0">
                <a:latin typeface="Caladea" panose="02040503050406030204" pitchFamily="18" charset="0"/>
              </a:rPr>
              <a:t>Why AR?</a:t>
            </a:r>
          </a:p>
          <a:p>
            <a:r>
              <a:rPr lang="en-US" dirty="0">
                <a:latin typeface="Caladea" panose="02040503050406030204" pitchFamily="18" charset="0"/>
              </a:rPr>
              <a:t>My AR journey</a:t>
            </a:r>
          </a:p>
          <a:p>
            <a:r>
              <a:rPr lang="en-US" dirty="0" smtClean="0">
                <a:latin typeface="Caladea" panose="02040503050406030204" pitchFamily="18" charset="0"/>
              </a:rPr>
              <a:t>The process and the challenges</a:t>
            </a:r>
            <a:endParaRPr lang="en-US" dirty="0">
              <a:latin typeface="Calade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algn="l"/>
            <a:r>
              <a:rPr lang="en-US" b="1" cap="all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Agenda</a:t>
            </a:r>
            <a:endParaRPr lang="en-US" sz="800" b="1" cap="all" dirty="0">
              <a:solidFill>
                <a:schemeClr val="bg1">
                  <a:lumMod val="75000"/>
                </a:schemeClr>
              </a:solidFill>
              <a:latin typeface="Calade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cap="all" dirty="0"/>
              <a:t>Augmented Reality Apps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Introduction </a:t>
            </a:r>
            <a:r>
              <a:rPr lang="en-US" dirty="0">
                <a:latin typeface="Caladea" panose="02040503050406030204" pitchFamily="18" charset="0"/>
              </a:rPr>
              <a:t>to Augmented Reality (AR)</a:t>
            </a:r>
          </a:p>
          <a:p>
            <a:r>
              <a:rPr lang="en-US" dirty="0">
                <a:latin typeface="Caladea" panose="02040503050406030204" pitchFamily="18" charset="0"/>
              </a:rPr>
              <a:t>Why AR?</a:t>
            </a:r>
          </a:p>
          <a:p>
            <a:r>
              <a:rPr lang="en-US" dirty="0">
                <a:latin typeface="Caladea" panose="02040503050406030204" pitchFamily="18" charset="0"/>
              </a:rPr>
              <a:t>My AR journey</a:t>
            </a:r>
          </a:p>
          <a:p>
            <a:r>
              <a:rPr lang="en-US" dirty="0" smtClean="0">
                <a:latin typeface="Caladea" panose="02040503050406030204" pitchFamily="18" charset="0"/>
              </a:rPr>
              <a:t>The process and the challenges</a:t>
            </a:r>
          </a:p>
          <a:p>
            <a:r>
              <a:rPr lang="en-US" dirty="0" smtClean="0">
                <a:latin typeface="Caladea" panose="02040503050406030204" pitchFamily="18" charset="0"/>
              </a:rPr>
              <a:t>A demo</a:t>
            </a:r>
            <a:endParaRPr lang="en-US" dirty="0">
              <a:latin typeface="Calade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algn="l"/>
            <a:r>
              <a:rPr lang="en-US" b="1" cap="all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Agenda</a:t>
            </a:r>
            <a:endParaRPr lang="en-US" sz="800" b="1" cap="all" dirty="0">
              <a:solidFill>
                <a:schemeClr val="bg1">
                  <a:lumMod val="75000"/>
                </a:schemeClr>
              </a:solidFill>
              <a:latin typeface="Calade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2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cap="all" dirty="0"/>
              <a:t>Augmented Reality Apps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Introduction </a:t>
            </a:r>
            <a:r>
              <a:rPr lang="en-US" dirty="0">
                <a:latin typeface="Caladea" panose="02040503050406030204" pitchFamily="18" charset="0"/>
              </a:rPr>
              <a:t>to Augmented Reality (AR)</a:t>
            </a:r>
          </a:p>
          <a:p>
            <a:r>
              <a:rPr lang="en-US" dirty="0">
                <a:latin typeface="Caladea" panose="02040503050406030204" pitchFamily="18" charset="0"/>
              </a:rPr>
              <a:t>Why AR?</a:t>
            </a:r>
          </a:p>
          <a:p>
            <a:r>
              <a:rPr lang="en-US" dirty="0">
                <a:latin typeface="Caladea" panose="02040503050406030204" pitchFamily="18" charset="0"/>
              </a:rPr>
              <a:t>My AR journey</a:t>
            </a:r>
          </a:p>
          <a:p>
            <a:r>
              <a:rPr lang="en-US" dirty="0" smtClean="0">
                <a:latin typeface="Caladea" panose="02040503050406030204" pitchFamily="18" charset="0"/>
              </a:rPr>
              <a:t>The process and the challenges</a:t>
            </a:r>
          </a:p>
          <a:p>
            <a:r>
              <a:rPr lang="en-US" dirty="0" smtClean="0">
                <a:latin typeface="Caladea" panose="02040503050406030204" pitchFamily="18" charset="0"/>
              </a:rPr>
              <a:t>A demo</a:t>
            </a:r>
          </a:p>
          <a:p>
            <a:r>
              <a:rPr lang="en-US" dirty="0" smtClean="0">
                <a:latin typeface="Caladea" panose="02040503050406030204" pitchFamily="18" charset="0"/>
              </a:rPr>
              <a:t>The reception</a:t>
            </a:r>
            <a:endParaRPr lang="en-US" dirty="0">
              <a:latin typeface="Calade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algn="l"/>
            <a:r>
              <a:rPr lang="en-US" b="1" cap="all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Agenda</a:t>
            </a:r>
            <a:endParaRPr lang="en-US" sz="800" b="1" cap="all" dirty="0">
              <a:solidFill>
                <a:schemeClr val="bg1">
                  <a:lumMod val="75000"/>
                </a:schemeClr>
              </a:solidFill>
              <a:latin typeface="Calade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cap="all" dirty="0"/>
              <a:t>Augmented Reality Apps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adea" panose="02040503050406030204" pitchFamily="18" charset="0"/>
              </a:rPr>
              <a:t>Introduction </a:t>
            </a:r>
            <a:r>
              <a:rPr lang="en-US" dirty="0">
                <a:latin typeface="Caladea" panose="02040503050406030204" pitchFamily="18" charset="0"/>
              </a:rPr>
              <a:t>to Augmented Reality (AR)</a:t>
            </a:r>
          </a:p>
          <a:p>
            <a:r>
              <a:rPr lang="en-US" dirty="0">
                <a:latin typeface="Caladea" panose="02040503050406030204" pitchFamily="18" charset="0"/>
              </a:rPr>
              <a:t>Why AR?</a:t>
            </a:r>
          </a:p>
          <a:p>
            <a:r>
              <a:rPr lang="en-US" dirty="0">
                <a:latin typeface="Caladea" panose="02040503050406030204" pitchFamily="18" charset="0"/>
              </a:rPr>
              <a:t>My AR journey</a:t>
            </a:r>
          </a:p>
          <a:p>
            <a:r>
              <a:rPr lang="en-US" dirty="0" smtClean="0">
                <a:latin typeface="Caladea" panose="02040503050406030204" pitchFamily="18" charset="0"/>
              </a:rPr>
              <a:t>The process and the challenges</a:t>
            </a:r>
          </a:p>
          <a:p>
            <a:r>
              <a:rPr lang="en-US" dirty="0" smtClean="0">
                <a:latin typeface="Caladea" panose="02040503050406030204" pitchFamily="18" charset="0"/>
              </a:rPr>
              <a:t>A demo</a:t>
            </a:r>
          </a:p>
          <a:p>
            <a:r>
              <a:rPr lang="en-US" dirty="0" smtClean="0">
                <a:latin typeface="Caladea" panose="02040503050406030204" pitchFamily="18" charset="0"/>
              </a:rPr>
              <a:t>The reception</a:t>
            </a:r>
          </a:p>
          <a:p>
            <a:r>
              <a:rPr lang="en-US" dirty="0" smtClean="0">
                <a:latin typeface="Caladea" panose="02040503050406030204" pitchFamily="18" charset="0"/>
              </a:rPr>
              <a:t>A quick tutorial of how to build an AR app</a:t>
            </a:r>
            <a:endParaRPr lang="en-US" dirty="0">
              <a:latin typeface="Calade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algn="l"/>
            <a:r>
              <a:rPr lang="en-US" b="1" cap="all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Agenda</a:t>
            </a:r>
            <a:endParaRPr lang="en-US" sz="800" b="1" cap="all" dirty="0">
              <a:solidFill>
                <a:schemeClr val="bg1">
                  <a:lumMod val="75000"/>
                </a:schemeClr>
              </a:solidFill>
              <a:latin typeface="Calade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/>
              <a:t>Augmented Reality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519" y="1429351"/>
            <a:ext cx="4968793" cy="4747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adea" panose="02040503050406030204" pitchFamily="18" charset="0"/>
              </a:rPr>
              <a:t>If you have seen this</a:t>
            </a:r>
            <a:endParaRPr lang="en-US" dirty="0">
              <a:latin typeface="Calade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1800" b="1" cap="all" spc="400" dirty="0">
                <a:solidFill>
                  <a:schemeClr val="bg1">
                    <a:lumMod val="75000"/>
                  </a:schemeClr>
                </a:solidFill>
                <a:latin typeface="Caladea" panose="02040503050406030204" pitchFamily="18" charset="0"/>
              </a:rPr>
              <a:t>An introduction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61663" y="6600770"/>
            <a:ext cx="19303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https://youtu.be/K8K_xLKG5mk</a:t>
            </a:r>
          </a:p>
        </p:txBody>
      </p:sp>
      <p:pic>
        <p:nvPicPr>
          <p:cNvPr id="3" name="K8K_xLKG5m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1863586"/>
            <a:ext cx="8458200" cy="4757738"/>
          </a:xfrm>
          <a:prstGeom prst="rect">
            <a:avLst/>
          </a:prstGeom>
        </p:spPr>
      </p:pic>
      <p:pic>
        <p:nvPicPr>
          <p:cNvPr id="10" name="Picture 4" descr="Image result for terminator 2 judgment d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863586"/>
            <a:ext cx="2312662" cy="324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chnical_Presentation_01_AS - v5" id="{E8D6DDC5-0F6D-45B7-B131-D0E18166558C}" vid="{A5BE99D8-16B2-4823-A7C9-A4C93BD888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264107-8248-43DA-8012-F707E0E46E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C5BC67-BC5F-49A0-B382-4FB47F800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C9F62E-0773-4164-B986-3E326BE687C9}">
  <ds:schemaRefs>
    <ds:schemaRef ds:uri="fb0879af-3eba-417a-a55a-ffe6dcd6ca77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presentation</Template>
  <TotalTime>0</TotalTime>
  <Words>1477</Words>
  <Application>Microsoft Office PowerPoint</Application>
  <PresentationFormat>Benutzerdefiniert</PresentationFormat>
  <Paragraphs>229</Paragraphs>
  <Slides>44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Office Theme</vt:lpstr>
      <vt:lpstr> Augmented Reality Apps   </vt:lpstr>
      <vt:lpstr>Augmented Reality Apps</vt:lpstr>
      <vt:lpstr>Augmented Reality Apps</vt:lpstr>
      <vt:lpstr>Augmented Reality Apps</vt:lpstr>
      <vt:lpstr>Augmented Reality Apps</vt:lpstr>
      <vt:lpstr>Augmented Reality Apps</vt:lpstr>
      <vt:lpstr>Augmented Reality Apps</vt:lpstr>
      <vt:lpstr>Augmented Reality Apps</vt:lpstr>
      <vt:lpstr>Augmented Reality </vt:lpstr>
      <vt:lpstr>Augmented Reality </vt:lpstr>
      <vt:lpstr>Augmented Reality </vt:lpstr>
      <vt:lpstr>Augmented Reality </vt:lpstr>
      <vt:lpstr>Augmented Reality </vt:lpstr>
      <vt:lpstr>Augmented Reality </vt:lpstr>
      <vt:lpstr>Augmented Reality </vt:lpstr>
      <vt:lpstr>Augmented Reality </vt:lpstr>
      <vt:lpstr>Augmented Reality </vt:lpstr>
      <vt:lpstr>Augmented Reality </vt:lpstr>
      <vt:lpstr>Augmented Reality </vt:lpstr>
      <vt:lpstr>Why Augmented Reality?</vt:lpstr>
      <vt:lpstr>Why Augmented Reality?</vt:lpstr>
      <vt:lpstr>Why Augmented Reality?</vt:lpstr>
      <vt:lpstr>Why Augmented Reality?</vt:lpstr>
      <vt:lpstr>Why Augmented Reality?</vt:lpstr>
      <vt:lpstr>Why Augmented Reality?</vt:lpstr>
      <vt:lpstr>Why Augmented Reality?</vt:lpstr>
      <vt:lpstr>Why Augmented Reality?</vt:lpstr>
      <vt:lpstr>My journey with augmented reality</vt:lpstr>
      <vt:lpstr>My journey with augmented reality</vt:lpstr>
      <vt:lpstr>My journey with augmented reality</vt:lpstr>
      <vt:lpstr>My journey with augmented reality</vt:lpstr>
      <vt:lpstr>My journey with augmented reality</vt:lpstr>
      <vt:lpstr>My journey with augmented reality</vt:lpstr>
      <vt:lpstr>My journey with augmented reality</vt:lpstr>
      <vt:lpstr>My journey with augmented reality</vt:lpstr>
      <vt:lpstr>My journey with augmented reality</vt:lpstr>
      <vt:lpstr>My journey with augmented reality</vt:lpstr>
      <vt:lpstr>My journey with augmented reality</vt:lpstr>
      <vt:lpstr>My journey with augmented reality</vt:lpstr>
      <vt:lpstr>My journey with augmented reality</vt:lpstr>
      <vt:lpstr>My journey with augmented reality</vt:lpstr>
      <vt:lpstr>My journey with augmented reality</vt:lpstr>
      <vt:lpstr>My journey with augmented reality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2019-01-23T08:43:24Z</dcterms:created>
  <dcterms:modified xsi:type="dcterms:W3CDTF">2019-03-13T08:08:11Z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